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53" r:id="rId2"/>
    <p:sldId id="476" r:id="rId3"/>
    <p:sldId id="456" r:id="rId4"/>
    <p:sldId id="477" r:id="rId5"/>
    <p:sldId id="478" r:id="rId6"/>
    <p:sldId id="479" r:id="rId7"/>
    <p:sldId id="481" r:id="rId8"/>
    <p:sldId id="485" r:id="rId9"/>
    <p:sldId id="486" r:id="rId10"/>
    <p:sldId id="487" r:id="rId11"/>
    <p:sldId id="489" r:id="rId12"/>
    <p:sldId id="490" r:id="rId13"/>
    <p:sldId id="491" r:id="rId14"/>
    <p:sldId id="502" r:id="rId15"/>
    <p:sldId id="492" r:id="rId16"/>
    <p:sldId id="482" r:id="rId17"/>
    <p:sldId id="495" r:id="rId18"/>
    <p:sldId id="497" r:id="rId19"/>
    <p:sldId id="498" r:id="rId20"/>
    <p:sldId id="499" r:id="rId21"/>
    <p:sldId id="500" r:id="rId22"/>
    <p:sldId id="503" r:id="rId23"/>
    <p:sldId id="505" r:id="rId24"/>
    <p:sldId id="483" r:id="rId25"/>
    <p:sldId id="493" r:id="rId26"/>
    <p:sldId id="469" r:id="rId27"/>
    <p:sldId id="473" r:id="rId28"/>
    <p:sldId id="466" r:id="rId29"/>
    <p:sldId id="467" r:id="rId30"/>
    <p:sldId id="506" r:id="rId31"/>
    <p:sldId id="463" r:id="rId32"/>
    <p:sldId id="454" r:id="rId33"/>
  </p:sldIdLst>
  <p:sldSz cx="9144000" cy="6858000" type="screen4x3"/>
  <p:notesSz cx="6667500" cy="9801225"/>
  <p:defaultTextStyle>
    <a:defPPr>
      <a:defRPr lang="en-US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0066FF"/>
    <a:srgbClr val="150C8E"/>
    <a:srgbClr val="1BE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4" autoAdjust="0"/>
    <p:restoredTop sz="85535" autoAdjust="0"/>
  </p:normalViewPr>
  <p:slideViewPr>
    <p:cSldViewPr>
      <p:cViewPr varScale="1">
        <p:scale>
          <a:sx n="78" d="100"/>
          <a:sy n="7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708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r">
              <a:defRPr sz="1200"/>
            </a:lvl1pPr>
          </a:lstStyle>
          <a:p>
            <a:fld id="{17A77CA4-5A26-418C-928D-DC38DD8AD0BF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708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r">
              <a:defRPr sz="1200"/>
            </a:lvl1pPr>
          </a:lstStyle>
          <a:p>
            <a:fld id="{391D1E21-31E1-4DE2-91BA-D7F45986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8" y="1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/>
          <a:lstStyle>
            <a:lvl1pPr algn="r">
              <a:defRPr sz="1200"/>
            </a:lvl1pPr>
          </a:lstStyle>
          <a:p>
            <a:fld id="{E59CE0CE-7E16-4FE7-AE57-724E757EAEF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899025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4" tIns="45332" rIns="90664" bIns="45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55582"/>
            <a:ext cx="5334000" cy="4410552"/>
          </a:xfrm>
          <a:prstGeom prst="rect">
            <a:avLst/>
          </a:prstGeom>
        </p:spPr>
        <p:txBody>
          <a:bodyPr vert="horz" lIns="90664" tIns="45332" rIns="90664" bIns="45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8" y="9309464"/>
            <a:ext cx="2889250" cy="490060"/>
          </a:xfrm>
          <a:prstGeom prst="rect">
            <a:avLst/>
          </a:prstGeom>
        </p:spPr>
        <p:txBody>
          <a:bodyPr vert="horz" lIns="90664" tIns="45332" rIns="90664" bIns="45332" rtlCol="0" anchor="b"/>
          <a:lstStyle>
            <a:lvl1pPr algn="r">
              <a:defRPr sz="1200"/>
            </a:lvl1pPr>
          </a:lstStyle>
          <a:p>
            <a:fld id="{75C5ED17-03FB-4DB8-A22A-17A7A5E85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8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Photograph</a:t>
            </a:r>
            <a:r>
              <a:rPr lang="en-ZA" baseline="0" dirty="0" smtClean="0"/>
              <a:t> of Table Mountain with shapes showing the removal of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Montage of photos of South Africa –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, Table Mountain, Cathedral Peak, </a:t>
            </a:r>
            <a:r>
              <a:rPr lang="en-ZA" baseline="0" dirty="0" err="1" smtClean="0"/>
              <a:t>Hoedspruit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Swartruggens</a:t>
            </a:r>
            <a:r>
              <a:rPr lang="en-ZA" baseline="0" dirty="0" smtClean="0"/>
              <a:t>, Coal mines – article from </a:t>
            </a:r>
            <a:r>
              <a:rPr lang="en-ZA" baseline="0" dirty="0" err="1" smtClean="0"/>
              <a:t>SAIMM</a:t>
            </a:r>
            <a:r>
              <a:rPr lang="en-ZA" baseline="0" dirty="0" smtClean="0"/>
              <a:t>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RSA</a:t>
            </a:r>
            <a:r>
              <a:rPr lang="en-ZA" baseline="0" dirty="0" smtClean="0"/>
              <a:t> map with images exploding or imploding off specific locations and leaving thumbnails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explode up to Fish River, Grand Canyon, Ayers Rock, USA, Spain, etc, etc montage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references to frequency of </a:t>
            </a:r>
            <a:r>
              <a:rPr lang="en-ZA" baseline="0" dirty="0" err="1" smtClean="0"/>
              <a:t>occurence</a:t>
            </a:r>
            <a:r>
              <a:rPr lang="en-ZA" baseline="0" dirty="0" smtClean="0"/>
              <a:t> of sedimentary rocks around the world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Uniform thickness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NOT basins and NOT edge deposits – large uniform areas with NO basin edges and no variability as one would expect from a limited extent – Nile Delta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See Image of Delta from Wikipedia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Grain size at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and </a:t>
            </a:r>
            <a:r>
              <a:rPr lang="en-ZA" baseline="0" dirty="0" err="1" smtClean="0"/>
              <a:t>Swartruggens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Other examples – close up of rock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Then pebbles, </a:t>
            </a:r>
            <a:r>
              <a:rPr lang="en-ZA" baseline="0" dirty="0" err="1" smtClean="0"/>
              <a:t>eg</a:t>
            </a:r>
            <a:r>
              <a:rPr lang="en-ZA" baseline="0" dirty="0" smtClean="0"/>
              <a:t> Xavier Street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Look for photos of Gold Bearing conglomerate with large boulders go to Gold Reef City if necessary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Swartruggens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Finsch</a:t>
            </a:r>
            <a:r>
              <a:rPr lang="en-ZA" baseline="0" dirty="0" smtClean="0"/>
              <a:t>, elsewhere – diamond mines in volcanic pipes with no volcano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 new volcano in Iceland </a:t>
            </a:r>
            <a:r>
              <a:rPr lang="en-ZA" baseline="0" dirty="0" err="1" smtClean="0"/>
              <a:t>Eyjafjallajokull</a:t>
            </a:r>
            <a:r>
              <a:rPr lang="en-ZA" baseline="0" dirty="0" smtClean="0"/>
              <a:t> Friday 16 April 2010 </a:t>
            </a:r>
            <a:r>
              <a:rPr lang="en-ZA" baseline="0" dirty="0" err="1" smtClean="0"/>
              <a:t>www.iol.co.za</a:t>
            </a: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Front page of the Star photo or scan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There is evidence of numerous Volcanoes around the worlds, just in SA many, imagine the clouds, etc</a:t>
            </a:r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Where did the volcanoes go? 500 active volcanoes estimate of 20000 volcanic pipes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How deep down were the diamonds when they were formed?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Intense pressure suggests great depth – carbon converted to diamond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Different degrees of metamorphosis – </a:t>
            </a:r>
            <a:r>
              <a:rPr lang="en-ZA" baseline="0" dirty="0" err="1" smtClean="0"/>
              <a:t>Swartruggens</a:t>
            </a:r>
            <a:r>
              <a:rPr lang="en-ZA" baseline="0" dirty="0" smtClean="0"/>
              <a:t> sandstone -- pressure and no heat,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quartzite – pressure AND heat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KOV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Nchanga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Phalaborwa</a:t>
            </a:r>
            <a:r>
              <a:rPr lang="en-ZA" baseline="0" dirty="0" smtClean="0"/>
              <a:t>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Montage of photos of South Africa –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, Table Mountain, Cathedral Peak, </a:t>
            </a:r>
            <a:r>
              <a:rPr lang="en-ZA" baseline="0" dirty="0" err="1" smtClean="0"/>
              <a:t>Hoedspruit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Swartruggens</a:t>
            </a:r>
            <a:r>
              <a:rPr lang="en-ZA" baseline="0" dirty="0" smtClean="0"/>
              <a:t>, Coal mines – article from </a:t>
            </a:r>
            <a:r>
              <a:rPr lang="en-ZA" baseline="0" dirty="0" err="1" smtClean="0"/>
              <a:t>SAIMM</a:t>
            </a:r>
            <a:r>
              <a:rPr lang="en-ZA" baseline="0" dirty="0" smtClean="0"/>
              <a:t>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RSA</a:t>
            </a:r>
            <a:r>
              <a:rPr lang="en-ZA" baseline="0" dirty="0" smtClean="0"/>
              <a:t> map with images exploding or imploding off specific locations and leaving thumbnails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aseline="0" dirty="0" smtClean="0"/>
              <a:t>Different degrees of metamorphosis – </a:t>
            </a:r>
            <a:r>
              <a:rPr lang="en-ZA" baseline="0" dirty="0" err="1" smtClean="0"/>
              <a:t>Swartruggens</a:t>
            </a:r>
            <a:r>
              <a:rPr lang="en-ZA" baseline="0" dirty="0" smtClean="0"/>
              <a:t> sandstone -- pressure and no heat, </a:t>
            </a:r>
            <a:r>
              <a:rPr lang="en-ZA" baseline="0" dirty="0" err="1" smtClean="0"/>
              <a:t>Northcliff</a:t>
            </a:r>
            <a:r>
              <a:rPr lang="en-ZA" baseline="0" dirty="0" smtClean="0"/>
              <a:t> quartzite – pressure AND heat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  <a:p>
            <a:pPr eaLnBrk="1" hangingPunct="1">
              <a:spcBef>
                <a:spcPct val="0"/>
              </a:spcBef>
            </a:pPr>
            <a:r>
              <a:rPr lang="en-ZA" baseline="0" dirty="0" err="1" smtClean="0"/>
              <a:t>KOV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Nchanga</a:t>
            </a:r>
            <a:r>
              <a:rPr lang="en-ZA" baseline="0" dirty="0" smtClean="0"/>
              <a:t>, </a:t>
            </a:r>
            <a:r>
              <a:rPr lang="en-ZA" baseline="0" dirty="0" err="1" smtClean="0"/>
              <a:t>Phalaborwa</a:t>
            </a:r>
            <a:r>
              <a:rPr lang="en-ZA" baseline="0" dirty="0" smtClean="0"/>
              <a:t>, etc</a:t>
            </a:r>
          </a:p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ED17-03FB-4DB8-A22A-17A7A5E85B9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baseline="0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36DFE-C06A-4A32-8E6B-2DCD22355CA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1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8" indent="0">
              <a:buNone/>
              <a:defRPr sz="1600" b="1"/>
            </a:lvl6pPr>
            <a:lvl7pPr marL="2742322" indent="0">
              <a:buNone/>
              <a:defRPr sz="1600" b="1"/>
            </a:lvl7pPr>
            <a:lvl8pPr marL="3199376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1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8" indent="0">
              <a:buNone/>
              <a:defRPr sz="1600" b="1"/>
            </a:lvl6pPr>
            <a:lvl7pPr marL="2742322" indent="0">
              <a:buNone/>
              <a:defRPr sz="1600" b="1"/>
            </a:lvl7pPr>
            <a:lvl8pPr marL="3199376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07" indent="0">
              <a:buNone/>
              <a:defRPr sz="1000"/>
            </a:lvl3pPr>
            <a:lvl4pPr marL="1371161" indent="0">
              <a:buNone/>
              <a:defRPr sz="900"/>
            </a:lvl4pPr>
            <a:lvl5pPr marL="1828215" indent="0">
              <a:buNone/>
              <a:defRPr sz="900"/>
            </a:lvl5pPr>
            <a:lvl6pPr marL="2285268" indent="0">
              <a:buNone/>
              <a:defRPr sz="900"/>
            </a:lvl6pPr>
            <a:lvl7pPr marL="2742322" indent="0">
              <a:buNone/>
              <a:defRPr sz="900"/>
            </a:lvl7pPr>
            <a:lvl8pPr marL="3199376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07" indent="0">
              <a:buNone/>
              <a:defRPr sz="2400"/>
            </a:lvl3pPr>
            <a:lvl4pPr marL="1371161" indent="0">
              <a:buNone/>
              <a:defRPr sz="2000"/>
            </a:lvl4pPr>
            <a:lvl5pPr marL="1828215" indent="0">
              <a:buNone/>
              <a:defRPr sz="2000"/>
            </a:lvl5pPr>
            <a:lvl6pPr marL="2285268" indent="0">
              <a:buNone/>
              <a:defRPr sz="2000"/>
            </a:lvl6pPr>
            <a:lvl7pPr marL="2742322" indent="0">
              <a:buNone/>
              <a:defRPr sz="2000"/>
            </a:lvl7pPr>
            <a:lvl8pPr marL="3199376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07" indent="0">
              <a:buNone/>
              <a:defRPr sz="1000"/>
            </a:lvl3pPr>
            <a:lvl4pPr marL="1371161" indent="0">
              <a:buNone/>
              <a:defRPr sz="900"/>
            </a:lvl4pPr>
            <a:lvl5pPr marL="1828215" indent="0">
              <a:buNone/>
              <a:defRPr sz="900"/>
            </a:lvl5pPr>
            <a:lvl6pPr marL="2285268" indent="0">
              <a:buNone/>
              <a:defRPr sz="900"/>
            </a:lvl6pPr>
            <a:lvl7pPr marL="2742322" indent="0">
              <a:buNone/>
              <a:defRPr sz="900"/>
            </a:lvl7pPr>
            <a:lvl8pPr marL="3199376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11" tIns="45705" rIns="91411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E1FD-0495-4CEC-9417-0AF5BB47E6D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1" tIns="45705" rIns="91411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D035-6A94-4569-9779-E840D39E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0" indent="-342790" algn="l" defTabSz="9141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2" indent="-285659" algn="l" defTabSz="9141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4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8" indent="-228527" algn="l" defTabSz="9141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42" indent="-228527" algn="l" defTabSz="9141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95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9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3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6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C:\Data\9\9ETI\DVDs\Global%20Flood\06_Presentations\01_Introduction\iStock_000009253299Wav44100.wav" TargetMode="External"/><Relationship Id="rId1" Type="http://schemas.openxmlformats.org/officeDocument/2006/relationships/audio" Target="file:///C:\Data\9\9ETI\DVDs\Global%20Flood\06_Presentations\03_Layered%20Sedimentary\iStock_000009253299Wav44100%20Truncate%2035%20Seconds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1.jpeg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2.jpeg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2.jpeg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2.jpeg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8.jpeg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2.jpeg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9.gi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9.gi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9.gi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2.jpeg"/><Relationship Id="rId10" Type="http://schemas.openxmlformats.org/officeDocument/2006/relationships/image" Target="../media/image42.jpeg"/><Relationship Id="rId4" Type="http://schemas.openxmlformats.org/officeDocument/2006/relationships/image" Target="../media/image30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9.gi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4.jpeg"/><Relationship Id="rId5" Type="http://schemas.openxmlformats.org/officeDocument/2006/relationships/image" Target="../media/image32.jpeg"/><Relationship Id="rId10" Type="http://schemas.openxmlformats.org/officeDocument/2006/relationships/image" Target="../media/image43.jpeg"/><Relationship Id="rId4" Type="http://schemas.openxmlformats.org/officeDocument/2006/relationships/image" Target="../media/image30.jpeg"/><Relationship Id="rId9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9.gif"/><Relationship Id="rId7" Type="http://schemas.openxmlformats.org/officeDocument/2006/relationships/image" Target="../media/image38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5.png"/><Relationship Id="rId5" Type="http://schemas.openxmlformats.org/officeDocument/2006/relationships/image" Target="../media/image32.jpeg"/><Relationship Id="rId10" Type="http://schemas.openxmlformats.org/officeDocument/2006/relationships/image" Target="../media/image43.jpeg"/><Relationship Id="rId4" Type="http://schemas.openxmlformats.org/officeDocument/2006/relationships/image" Target="../media/image30.jpeg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James@ETI-Ministries.org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file:///C:\Data\9\9ETI\DVDs\Global%20Flood\06_Presentations\03_Layered%20Sedimentary\iStock_000009253299Wav44100%20End%20of%20Presentation.mp3" TargetMode="External"/><Relationship Id="rId1" Type="http://schemas.openxmlformats.org/officeDocument/2006/relationships/audio" Target="file:///C:\Data\9\9ETI\DVDs\Global%20Flood\06_Presentations\01_Introduction\iStock_000009253299Wav44100.wav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2.xml"/><Relationship Id="rId9" Type="http://schemas.openxmlformats.org/officeDocument/2006/relationships/hyperlink" Target="http://www.eti-ministrie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10" Type="http://schemas.openxmlformats.org/officeDocument/2006/relationships/image" Target="../media/image19.jpeg"/><Relationship Id="rId4" Type="http://schemas.openxmlformats.org/officeDocument/2006/relationships/image" Target="../media/image9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tock_000009253299Wav44100 Truncate 35 Seco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820472" y="6309320"/>
            <a:ext cx="32352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43966" y="6572272"/>
            <a:ext cx="500034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Stock_000009253299Wav4410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End Time Issue Ministries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472" y="6273225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600" b="1" dirty="0" smtClean="0">
                <a:solidFill>
                  <a:srgbClr val="002060"/>
                </a:solidFill>
                <a:latin typeface="Verdana" pitchFamily="34" charset="0"/>
              </a:rPr>
              <a:t>Dr James A Robertson PrEng</a:t>
            </a:r>
          </a:p>
          <a:p>
            <a:pPr algn="r"/>
            <a:endParaRPr lang="en-ZA" sz="16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30812" y="692696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does it all mean?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331640" y="1556792"/>
            <a:ext cx="6429420" cy="785817"/>
          </a:xfrm>
          <a:prstGeom prst="rect">
            <a:avLst/>
          </a:prstGeom>
        </p:spPr>
        <p:txBody>
          <a:bodyPr vert="horz" lIns="91411" tIns="45705" rIns="91411" bIns="45705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Part 3 – Layered metamorphosed sedimentary rock worldwide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4282" y="0"/>
            <a:ext cx="642942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Turning history on its head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Massive evidence of a global flood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5" y="2492896"/>
            <a:ext cx="64833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 flipV="1">
            <a:off x="1187624" y="3140968"/>
            <a:ext cx="6480720" cy="14401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87624" y="4149080"/>
            <a:ext cx="6480720" cy="14401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6641432" y="3176337"/>
            <a:ext cx="1046747" cy="685800"/>
          </a:xfrm>
          <a:custGeom>
            <a:avLst/>
            <a:gdLst>
              <a:gd name="connsiteX0" fmla="*/ 0 w 1046747"/>
              <a:gd name="connsiteY0" fmla="*/ 12031 h 685800"/>
              <a:gd name="connsiteX1" fmla="*/ 12031 w 1046747"/>
              <a:gd name="connsiteY1" fmla="*/ 144379 h 685800"/>
              <a:gd name="connsiteX2" fmla="*/ 108284 w 1046747"/>
              <a:gd name="connsiteY2" fmla="*/ 180474 h 685800"/>
              <a:gd name="connsiteX3" fmla="*/ 276726 w 1046747"/>
              <a:gd name="connsiteY3" fmla="*/ 192505 h 685800"/>
              <a:gd name="connsiteX4" fmla="*/ 385010 w 1046747"/>
              <a:gd name="connsiteY4" fmla="*/ 252663 h 685800"/>
              <a:gd name="connsiteX5" fmla="*/ 529389 w 1046747"/>
              <a:gd name="connsiteY5" fmla="*/ 264695 h 685800"/>
              <a:gd name="connsiteX6" fmla="*/ 541421 w 1046747"/>
              <a:gd name="connsiteY6" fmla="*/ 397042 h 685800"/>
              <a:gd name="connsiteX7" fmla="*/ 625642 w 1046747"/>
              <a:gd name="connsiteY7" fmla="*/ 469231 h 685800"/>
              <a:gd name="connsiteX8" fmla="*/ 757989 w 1046747"/>
              <a:gd name="connsiteY8" fmla="*/ 505326 h 685800"/>
              <a:gd name="connsiteX9" fmla="*/ 950494 w 1046747"/>
              <a:gd name="connsiteY9" fmla="*/ 613610 h 685800"/>
              <a:gd name="connsiteX10" fmla="*/ 1046747 w 1046747"/>
              <a:gd name="connsiteY10" fmla="*/ 685800 h 685800"/>
              <a:gd name="connsiteX11" fmla="*/ 1034715 w 1046747"/>
              <a:gd name="connsiteY11" fmla="*/ 0 h 685800"/>
              <a:gd name="connsiteX12" fmla="*/ 0 w 1046747"/>
              <a:gd name="connsiteY12" fmla="*/ 12031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747" h="685800">
                <a:moveTo>
                  <a:pt x="0" y="12031"/>
                </a:moveTo>
                <a:lnTo>
                  <a:pt x="12031" y="144379"/>
                </a:lnTo>
                <a:lnTo>
                  <a:pt x="108284" y="180474"/>
                </a:lnTo>
                <a:lnTo>
                  <a:pt x="276726" y="192505"/>
                </a:lnTo>
                <a:lnTo>
                  <a:pt x="385010" y="252663"/>
                </a:lnTo>
                <a:lnTo>
                  <a:pt x="529389" y="264695"/>
                </a:lnTo>
                <a:lnTo>
                  <a:pt x="541421" y="397042"/>
                </a:lnTo>
                <a:lnTo>
                  <a:pt x="625642" y="469231"/>
                </a:lnTo>
                <a:lnTo>
                  <a:pt x="757989" y="505326"/>
                </a:lnTo>
                <a:lnTo>
                  <a:pt x="950494" y="613610"/>
                </a:lnTo>
                <a:lnTo>
                  <a:pt x="1046747" y="685800"/>
                </a:lnTo>
                <a:lnTo>
                  <a:pt x="1034715" y="0"/>
                </a:lnTo>
                <a:lnTo>
                  <a:pt x="0" y="1203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140242" y="3260558"/>
            <a:ext cx="830179" cy="216568"/>
          </a:xfrm>
          <a:custGeom>
            <a:avLst/>
            <a:gdLst>
              <a:gd name="connsiteX0" fmla="*/ 830179 w 830179"/>
              <a:gd name="connsiteY0" fmla="*/ 0 h 216568"/>
              <a:gd name="connsiteX1" fmla="*/ 782053 w 830179"/>
              <a:gd name="connsiteY1" fmla="*/ 96253 h 216568"/>
              <a:gd name="connsiteX2" fmla="*/ 685800 w 830179"/>
              <a:gd name="connsiteY2" fmla="*/ 192505 h 216568"/>
              <a:gd name="connsiteX3" fmla="*/ 649705 w 830179"/>
              <a:gd name="connsiteY3" fmla="*/ 192505 h 216568"/>
              <a:gd name="connsiteX4" fmla="*/ 577516 w 830179"/>
              <a:gd name="connsiteY4" fmla="*/ 216568 h 216568"/>
              <a:gd name="connsiteX5" fmla="*/ 457200 w 830179"/>
              <a:gd name="connsiteY5" fmla="*/ 156410 h 216568"/>
              <a:gd name="connsiteX6" fmla="*/ 324853 w 830179"/>
              <a:gd name="connsiteY6" fmla="*/ 96253 h 216568"/>
              <a:gd name="connsiteX7" fmla="*/ 192505 w 830179"/>
              <a:gd name="connsiteY7" fmla="*/ 108284 h 216568"/>
              <a:gd name="connsiteX8" fmla="*/ 96253 w 830179"/>
              <a:gd name="connsiteY8" fmla="*/ 84221 h 216568"/>
              <a:gd name="connsiteX9" fmla="*/ 12032 w 830179"/>
              <a:gd name="connsiteY9" fmla="*/ 60158 h 216568"/>
              <a:gd name="connsiteX10" fmla="*/ 0 w 830179"/>
              <a:gd name="connsiteY10" fmla="*/ 0 h 216568"/>
              <a:gd name="connsiteX11" fmla="*/ 830179 w 830179"/>
              <a:gd name="connsiteY11" fmla="*/ 0 h 21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0179" h="216568">
                <a:moveTo>
                  <a:pt x="830179" y="0"/>
                </a:moveTo>
                <a:lnTo>
                  <a:pt x="782053" y="96253"/>
                </a:lnTo>
                <a:lnTo>
                  <a:pt x="685800" y="192505"/>
                </a:lnTo>
                <a:lnTo>
                  <a:pt x="649705" y="192505"/>
                </a:lnTo>
                <a:lnTo>
                  <a:pt x="577516" y="216568"/>
                </a:lnTo>
                <a:lnTo>
                  <a:pt x="457200" y="156410"/>
                </a:lnTo>
                <a:lnTo>
                  <a:pt x="324853" y="96253"/>
                </a:lnTo>
                <a:lnTo>
                  <a:pt x="192505" y="108284"/>
                </a:lnTo>
                <a:lnTo>
                  <a:pt x="96253" y="84221"/>
                </a:lnTo>
                <a:lnTo>
                  <a:pt x="12032" y="60158"/>
                </a:lnTo>
                <a:lnTo>
                  <a:pt x="0" y="0"/>
                </a:lnTo>
                <a:lnTo>
                  <a:pt x="83017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167063" y="3284621"/>
            <a:ext cx="1359569" cy="493295"/>
          </a:xfrm>
          <a:custGeom>
            <a:avLst/>
            <a:gdLst>
              <a:gd name="connsiteX0" fmla="*/ 0 w 1359569"/>
              <a:gd name="connsiteY0" fmla="*/ 36095 h 493295"/>
              <a:gd name="connsiteX1" fmla="*/ 1359569 w 1359569"/>
              <a:gd name="connsiteY1" fmla="*/ 0 h 493295"/>
              <a:gd name="connsiteX2" fmla="*/ 1227221 w 1359569"/>
              <a:gd name="connsiteY2" fmla="*/ 60158 h 493295"/>
              <a:gd name="connsiteX3" fmla="*/ 1094874 w 1359569"/>
              <a:gd name="connsiteY3" fmla="*/ 60158 h 493295"/>
              <a:gd name="connsiteX4" fmla="*/ 890337 w 1359569"/>
              <a:gd name="connsiteY4" fmla="*/ 108284 h 493295"/>
              <a:gd name="connsiteX5" fmla="*/ 661737 w 1359569"/>
              <a:gd name="connsiteY5" fmla="*/ 204537 h 493295"/>
              <a:gd name="connsiteX6" fmla="*/ 529390 w 1359569"/>
              <a:gd name="connsiteY6" fmla="*/ 228600 h 493295"/>
              <a:gd name="connsiteX7" fmla="*/ 360948 w 1359569"/>
              <a:gd name="connsiteY7" fmla="*/ 397042 h 493295"/>
              <a:gd name="connsiteX8" fmla="*/ 240632 w 1359569"/>
              <a:gd name="connsiteY8" fmla="*/ 409074 h 493295"/>
              <a:gd name="connsiteX9" fmla="*/ 24063 w 1359569"/>
              <a:gd name="connsiteY9" fmla="*/ 493295 h 493295"/>
              <a:gd name="connsiteX10" fmla="*/ 0 w 1359569"/>
              <a:gd name="connsiteY10" fmla="*/ 36095 h 49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9569" h="493295">
                <a:moveTo>
                  <a:pt x="0" y="36095"/>
                </a:moveTo>
                <a:lnTo>
                  <a:pt x="1359569" y="0"/>
                </a:lnTo>
                <a:lnTo>
                  <a:pt x="1227221" y="60158"/>
                </a:lnTo>
                <a:lnTo>
                  <a:pt x="1094874" y="60158"/>
                </a:lnTo>
                <a:lnTo>
                  <a:pt x="890337" y="108284"/>
                </a:lnTo>
                <a:lnTo>
                  <a:pt x="661737" y="204537"/>
                </a:lnTo>
                <a:lnTo>
                  <a:pt x="529390" y="228600"/>
                </a:lnTo>
                <a:lnTo>
                  <a:pt x="360948" y="397042"/>
                </a:lnTo>
                <a:lnTo>
                  <a:pt x="240632" y="409074"/>
                </a:lnTo>
                <a:lnTo>
                  <a:pt x="24063" y="493295"/>
                </a:lnTo>
                <a:lnTo>
                  <a:pt x="0" y="360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187624" y="2708920"/>
            <a:ext cx="6480720" cy="14401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155032" y="2743200"/>
            <a:ext cx="6521115" cy="529389"/>
          </a:xfrm>
          <a:custGeom>
            <a:avLst/>
            <a:gdLst>
              <a:gd name="connsiteX0" fmla="*/ 0 w 6521115"/>
              <a:gd name="connsiteY0" fmla="*/ 168442 h 529389"/>
              <a:gd name="connsiteX1" fmla="*/ 24063 w 6521115"/>
              <a:gd name="connsiteY1" fmla="*/ 529389 h 529389"/>
              <a:gd name="connsiteX2" fmla="*/ 6521115 w 6521115"/>
              <a:gd name="connsiteY2" fmla="*/ 360947 h 529389"/>
              <a:gd name="connsiteX3" fmla="*/ 6497052 w 6521115"/>
              <a:gd name="connsiteY3" fmla="*/ 0 h 529389"/>
              <a:gd name="connsiteX4" fmla="*/ 0 w 6521115"/>
              <a:gd name="connsiteY4" fmla="*/ 168442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1115" h="529389">
                <a:moveTo>
                  <a:pt x="0" y="168442"/>
                </a:moveTo>
                <a:lnTo>
                  <a:pt x="24063" y="529389"/>
                </a:lnTo>
                <a:lnTo>
                  <a:pt x="6521115" y="360947"/>
                </a:lnTo>
                <a:lnTo>
                  <a:pt x="6497052" y="0"/>
                </a:lnTo>
                <a:lnTo>
                  <a:pt x="0" y="16844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79095" y="3200400"/>
            <a:ext cx="6497052" cy="1070811"/>
          </a:xfrm>
          <a:custGeom>
            <a:avLst/>
            <a:gdLst>
              <a:gd name="connsiteX0" fmla="*/ 0 w 6497052"/>
              <a:gd name="connsiteY0" fmla="*/ 577516 h 1070811"/>
              <a:gd name="connsiteX1" fmla="*/ 0 w 6497052"/>
              <a:gd name="connsiteY1" fmla="*/ 1070811 h 1070811"/>
              <a:gd name="connsiteX2" fmla="*/ 6497052 w 6497052"/>
              <a:gd name="connsiteY2" fmla="*/ 926432 h 1070811"/>
              <a:gd name="connsiteX3" fmla="*/ 6485021 w 6497052"/>
              <a:gd name="connsiteY3" fmla="*/ 637674 h 1070811"/>
              <a:gd name="connsiteX4" fmla="*/ 6292516 w 6497052"/>
              <a:gd name="connsiteY4" fmla="*/ 601579 h 1070811"/>
              <a:gd name="connsiteX5" fmla="*/ 6256421 w 6497052"/>
              <a:gd name="connsiteY5" fmla="*/ 505326 h 1070811"/>
              <a:gd name="connsiteX6" fmla="*/ 6124073 w 6497052"/>
              <a:gd name="connsiteY6" fmla="*/ 445168 h 1070811"/>
              <a:gd name="connsiteX7" fmla="*/ 6003758 w 6497052"/>
              <a:gd name="connsiteY7" fmla="*/ 360947 h 1070811"/>
              <a:gd name="connsiteX8" fmla="*/ 5979694 w 6497052"/>
              <a:gd name="connsiteY8" fmla="*/ 216568 h 1070811"/>
              <a:gd name="connsiteX9" fmla="*/ 5847347 w 6497052"/>
              <a:gd name="connsiteY9" fmla="*/ 228600 h 1070811"/>
              <a:gd name="connsiteX10" fmla="*/ 5727031 w 6497052"/>
              <a:gd name="connsiteY10" fmla="*/ 168442 h 1070811"/>
              <a:gd name="connsiteX11" fmla="*/ 5570621 w 6497052"/>
              <a:gd name="connsiteY11" fmla="*/ 168442 h 1070811"/>
              <a:gd name="connsiteX12" fmla="*/ 5486400 w 6497052"/>
              <a:gd name="connsiteY12" fmla="*/ 108284 h 1070811"/>
              <a:gd name="connsiteX13" fmla="*/ 5450305 w 6497052"/>
              <a:gd name="connsiteY13" fmla="*/ 0 h 1070811"/>
              <a:gd name="connsiteX14" fmla="*/ 2791326 w 6497052"/>
              <a:gd name="connsiteY14" fmla="*/ 48126 h 1070811"/>
              <a:gd name="connsiteX15" fmla="*/ 2719137 w 6497052"/>
              <a:gd name="connsiteY15" fmla="*/ 144379 h 1070811"/>
              <a:gd name="connsiteX16" fmla="*/ 2634916 w 6497052"/>
              <a:gd name="connsiteY16" fmla="*/ 216568 h 1070811"/>
              <a:gd name="connsiteX17" fmla="*/ 2550694 w 6497052"/>
              <a:gd name="connsiteY17" fmla="*/ 276726 h 1070811"/>
              <a:gd name="connsiteX18" fmla="*/ 2418347 w 6497052"/>
              <a:gd name="connsiteY18" fmla="*/ 216568 h 1070811"/>
              <a:gd name="connsiteX19" fmla="*/ 2273968 w 6497052"/>
              <a:gd name="connsiteY19" fmla="*/ 156411 h 1070811"/>
              <a:gd name="connsiteX20" fmla="*/ 2165684 w 6497052"/>
              <a:gd name="connsiteY20" fmla="*/ 156411 h 1070811"/>
              <a:gd name="connsiteX21" fmla="*/ 1985210 w 6497052"/>
              <a:gd name="connsiteY21" fmla="*/ 108284 h 1070811"/>
              <a:gd name="connsiteX22" fmla="*/ 1961147 w 6497052"/>
              <a:gd name="connsiteY22" fmla="*/ 36095 h 1070811"/>
              <a:gd name="connsiteX23" fmla="*/ 1311442 w 6497052"/>
              <a:gd name="connsiteY23" fmla="*/ 84221 h 1070811"/>
              <a:gd name="connsiteX24" fmla="*/ 1118937 w 6497052"/>
              <a:gd name="connsiteY24" fmla="*/ 120316 h 1070811"/>
              <a:gd name="connsiteX25" fmla="*/ 878305 w 6497052"/>
              <a:gd name="connsiteY25" fmla="*/ 192505 h 1070811"/>
              <a:gd name="connsiteX26" fmla="*/ 649705 w 6497052"/>
              <a:gd name="connsiteY26" fmla="*/ 252663 h 1070811"/>
              <a:gd name="connsiteX27" fmla="*/ 505326 w 6497052"/>
              <a:gd name="connsiteY27" fmla="*/ 288758 h 1070811"/>
              <a:gd name="connsiteX28" fmla="*/ 324852 w 6497052"/>
              <a:gd name="connsiteY28" fmla="*/ 433137 h 1070811"/>
              <a:gd name="connsiteX29" fmla="*/ 276726 w 6497052"/>
              <a:gd name="connsiteY29" fmla="*/ 493295 h 1070811"/>
              <a:gd name="connsiteX30" fmla="*/ 144379 w 6497052"/>
              <a:gd name="connsiteY30" fmla="*/ 493295 h 1070811"/>
              <a:gd name="connsiteX31" fmla="*/ 0 w 6497052"/>
              <a:gd name="connsiteY31" fmla="*/ 577516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97052" h="1070811">
                <a:moveTo>
                  <a:pt x="0" y="577516"/>
                </a:moveTo>
                <a:lnTo>
                  <a:pt x="0" y="1070811"/>
                </a:lnTo>
                <a:lnTo>
                  <a:pt x="6497052" y="926432"/>
                </a:lnTo>
                <a:lnTo>
                  <a:pt x="6485021" y="637674"/>
                </a:lnTo>
                <a:lnTo>
                  <a:pt x="6292516" y="601579"/>
                </a:lnTo>
                <a:lnTo>
                  <a:pt x="6256421" y="505326"/>
                </a:lnTo>
                <a:lnTo>
                  <a:pt x="6124073" y="445168"/>
                </a:lnTo>
                <a:lnTo>
                  <a:pt x="6003758" y="360947"/>
                </a:lnTo>
                <a:lnTo>
                  <a:pt x="5979694" y="216568"/>
                </a:lnTo>
                <a:lnTo>
                  <a:pt x="5847347" y="228600"/>
                </a:lnTo>
                <a:lnTo>
                  <a:pt x="5727031" y="168442"/>
                </a:lnTo>
                <a:lnTo>
                  <a:pt x="5570621" y="168442"/>
                </a:lnTo>
                <a:lnTo>
                  <a:pt x="5486400" y="108284"/>
                </a:lnTo>
                <a:lnTo>
                  <a:pt x="5450305" y="0"/>
                </a:lnTo>
                <a:lnTo>
                  <a:pt x="2791326" y="48126"/>
                </a:lnTo>
                <a:lnTo>
                  <a:pt x="2719137" y="144379"/>
                </a:lnTo>
                <a:lnTo>
                  <a:pt x="2634916" y="216568"/>
                </a:lnTo>
                <a:lnTo>
                  <a:pt x="2550694" y="276726"/>
                </a:lnTo>
                <a:lnTo>
                  <a:pt x="2418347" y="216568"/>
                </a:lnTo>
                <a:lnTo>
                  <a:pt x="2273968" y="156411"/>
                </a:lnTo>
                <a:lnTo>
                  <a:pt x="2165684" y="156411"/>
                </a:lnTo>
                <a:lnTo>
                  <a:pt x="1985210" y="108284"/>
                </a:lnTo>
                <a:lnTo>
                  <a:pt x="1961147" y="36095"/>
                </a:lnTo>
                <a:lnTo>
                  <a:pt x="1311442" y="84221"/>
                </a:lnTo>
                <a:lnTo>
                  <a:pt x="1118937" y="120316"/>
                </a:lnTo>
                <a:lnTo>
                  <a:pt x="878305" y="192505"/>
                </a:lnTo>
                <a:lnTo>
                  <a:pt x="649705" y="252663"/>
                </a:lnTo>
                <a:lnTo>
                  <a:pt x="505326" y="288758"/>
                </a:lnTo>
                <a:lnTo>
                  <a:pt x="324852" y="433137"/>
                </a:lnTo>
                <a:lnTo>
                  <a:pt x="276726" y="493295"/>
                </a:lnTo>
                <a:lnTo>
                  <a:pt x="144379" y="493295"/>
                </a:lnTo>
                <a:lnTo>
                  <a:pt x="0" y="57751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55032" y="4150895"/>
            <a:ext cx="6533147" cy="1816768"/>
          </a:xfrm>
          <a:custGeom>
            <a:avLst/>
            <a:gdLst>
              <a:gd name="connsiteX0" fmla="*/ 0 w 6533147"/>
              <a:gd name="connsiteY0" fmla="*/ 144379 h 1816768"/>
              <a:gd name="connsiteX1" fmla="*/ 12031 w 6533147"/>
              <a:gd name="connsiteY1" fmla="*/ 1816768 h 1816768"/>
              <a:gd name="connsiteX2" fmla="*/ 6533147 w 6533147"/>
              <a:gd name="connsiteY2" fmla="*/ 1768642 h 1816768"/>
              <a:gd name="connsiteX3" fmla="*/ 6509084 w 6533147"/>
              <a:gd name="connsiteY3" fmla="*/ 0 h 1816768"/>
              <a:gd name="connsiteX4" fmla="*/ 0 w 6533147"/>
              <a:gd name="connsiteY4" fmla="*/ 144379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147" h="1816768">
                <a:moveTo>
                  <a:pt x="0" y="144379"/>
                </a:moveTo>
                <a:cubicBezTo>
                  <a:pt x="4010" y="701842"/>
                  <a:pt x="8021" y="1259305"/>
                  <a:pt x="12031" y="1816768"/>
                </a:cubicBezTo>
                <a:lnTo>
                  <a:pt x="6533147" y="1768642"/>
                </a:lnTo>
                <a:lnTo>
                  <a:pt x="6509084" y="0"/>
                </a:lnTo>
                <a:lnTo>
                  <a:pt x="0" y="14437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492895"/>
            <a:ext cx="6768752" cy="360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633" y="1916832"/>
            <a:ext cx="183536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rot="10800000" flipV="1">
            <a:off x="6516216" y="2996952"/>
            <a:ext cx="1008112" cy="432048"/>
          </a:xfrm>
          <a:prstGeom prst="straightConnector1">
            <a:avLst/>
          </a:prstGeom>
          <a:ln w="508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77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00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  <p:bldP spid="9" grpId="0"/>
      <p:bldP spid="10" grpId="0"/>
      <p:bldP spid="28" grpId="0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Drakensberg</a:t>
            </a:r>
            <a:r>
              <a:rPr lang="en-ZA" sz="2400" b="1" dirty="0" smtClean="0">
                <a:solidFill>
                  <a:srgbClr val="002060"/>
                </a:solidFill>
              </a:rPr>
              <a:t> – </a:t>
            </a:r>
            <a:r>
              <a:rPr lang="en-ZA" sz="2400" b="1" dirty="0" err="1" smtClean="0">
                <a:solidFill>
                  <a:srgbClr val="002060"/>
                </a:solidFill>
              </a:rPr>
              <a:t>Clarens</a:t>
            </a:r>
            <a:r>
              <a:rPr lang="en-ZA" sz="2400" b="1" dirty="0" smtClean="0">
                <a:solidFill>
                  <a:srgbClr val="002060"/>
                </a:solidFill>
              </a:rPr>
              <a:t> 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Orange Free State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331640" y="6165304"/>
            <a:ext cx="936104" cy="28803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9" y="4653136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864096" cy="36004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273"/>
            <a:ext cx="15101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5616116" y="5193196"/>
            <a:ext cx="792088" cy="72008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1907704" cy="8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1475656" y="5301208"/>
            <a:ext cx="1440160" cy="64807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943600"/>
            <a:ext cx="930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1266" idx="1"/>
          </p:cNvCxnSpPr>
          <p:nvPr/>
        </p:nvCxnSpPr>
        <p:spPr>
          <a:xfrm rot="10800000" flipV="1">
            <a:off x="2339752" y="6400800"/>
            <a:ext cx="2808312" cy="26856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16832"/>
            <a:ext cx="10350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4644008" y="2708920"/>
            <a:ext cx="1152128" cy="14401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3861048"/>
            <a:ext cx="18356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1763688" y="4149080"/>
            <a:ext cx="4104456" cy="7200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127776" y="655022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FFFF00"/>
                </a:solidFill>
              </a:rPr>
              <a:t>David Bristow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Witwatersrand Series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Alberton</a:t>
            </a:r>
            <a:endParaRPr lang="en-ZA" sz="2400" b="1" dirty="0" smtClean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331640" y="6165304"/>
            <a:ext cx="936104" cy="28803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9" y="4653136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864096" cy="36004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273"/>
            <a:ext cx="15101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5616116" y="5193196"/>
            <a:ext cx="792088" cy="72008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1907704" cy="8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1475656" y="5301208"/>
            <a:ext cx="1440160" cy="64807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943600"/>
            <a:ext cx="930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1266" idx="1"/>
          </p:cNvCxnSpPr>
          <p:nvPr/>
        </p:nvCxnSpPr>
        <p:spPr>
          <a:xfrm rot="10800000" flipV="1">
            <a:off x="2339752" y="6400800"/>
            <a:ext cx="2808312" cy="26856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16832"/>
            <a:ext cx="10350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4644008" y="2708920"/>
            <a:ext cx="1152128" cy="14401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3861048"/>
            <a:ext cx="18356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1763688" y="4149080"/>
            <a:ext cx="4104456" cy="7200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924944"/>
            <a:ext cx="1691680" cy="8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10800000">
            <a:off x="5868144" y="3212976"/>
            <a:ext cx="1512168" cy="7200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429305"/>
            <a:ext cx="9144000" cy="54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Blyde</a:t>
            </a:r>
            <a:r>
              <a:rPr lang="en-ZA" sz="2400" b="1" dirty="0" smtClean="0">
                <a:solidFill>
                  <a:srgbClr val="002060"/>
                </a:solidFill>
              </a:rPr>
              <a:t> River Canyon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Limpopo Province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331640" y="6165304"/>
            <a:ext cx="936104" cy="28803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9" y="4653136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864096" cy="36004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273"/>
            <a:ext cx="15101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5616116" y="5193196"/>
            <a:ext cx="792088" cy="72008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1907704" cy="8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1475656" y="5301208"/>
            <a:ext cx="1440160" cy="64807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943600"/>
            <a:ext cx="930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1266" idx="1"/>
          </p:cNvCxnSpPr>
          <p:nvPr/>
        </p:nvCxnSpPr>
        <p:spPr>
          <a:xfrm rot="10800000" flipV="1">
            <a:off x="2339752" y="6400800"/>
            <a:ext cx="2808312" cy="26856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16832"/>
            <a:ext cx="10350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4644008" y="2708920"/>
            <a:ext cx="1152128" cy="14401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3861048"/>
            <a:ext cx="18356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1763688" y="4149080"/>
            <a:ext cx="4104456" cy="7200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924944"/>
            <a:ext cx="1691680" cy="8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10800000">
            <a:off x="5868144" y="3212976"/>
            <a:ext cx="1512168" cy="7200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1772815"/>
            <a:ext cx="1691680" cy="111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rot="10800000">
            <a:off x="6804248" y="2420888"/>
            <a:ext cx="720080" cy="158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Fish River Canyon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Namibia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331640" y="6165304"/>
            <a:ext cx="936104" cy="28803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9" y="4653136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864096" cy="36004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273"/>
            <a:ext cx="15101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5616116" y="5193196"/>
            <a:ext cx="792088" cy="72008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1907704" cy="8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1475656" y="5301208"/>
            <a:ext cx="1440160" cy="64807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943600"/>
            <a:ext cx="930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1266" idx="1"/>
          </p:cNvCxnSpPr>
          <p:nvPr/>
        </p:nvCxnSpPr>
        <p:spPr>
          <a:xfrm rot="10800000" flipV="1">
            <a:off x="2339752" y="6400800"/>
            <a:ext cx="2808312" cy="26856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16832"/>
            <a:ext cx="10350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4644008" y="2708920"/>
            <a:ext cx="1152128" cy="14401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3861048"/>
            <a:ext cx="18356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791580" y="2960948"/>
            <a:ext cx="1656184" cy="576064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924944"/>
            <a:ext cx="1691680" cy="8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10800000">
            <a:off x="5868144" y="3212976"/>
            <a:ext cx="1512168" cy="7200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1772815"/>
            <a:ext cx="1691680" cy="111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rot="10800000">
            <a:off x="6804248" y="2420888"/>
            <a:ext cx="720080" cy="158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340768"/>
            <a:ext cx="183925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>
            <a:off x="1916088" y="4301480"/>
            <a:ext cx="4104456" cy="7200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Karoo Sedimentary Basin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Covers a large part of the country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22493"/>
            <a:ext cx="7524327" cy="543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/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And MANY other places in South Africa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331640" y="6165304"/>
            <a:ext cx="936104" cy="28803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9" y="4653136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864096" cy="36004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273"/>
            <a:ext cx="15101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5616116" y="5193196"/>
            <a:ext cx="792088" cy="72008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1907704" cy="8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1475656" y="5301208"/>
            <a:ext cx="1440160" cy="64807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943600"/>
            <a:ext cx="930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1266" idx="1"/>
          </p:cNvCxnSpPr>
          <p:nvPr/>
        </p:nvCxnSpPr>
        <p:spPr>
          <a:xfrm rot="10800000" flipV="1">
            <a:off x="2339752" y="6400800"/>
            <a:ext cx="2808312" cy="26856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16832"/>
            <a:ext cx="10350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4644008" y="2708920"/>
            <a:ext cx="1152128" cy="14401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3861048"/>
            <a:ext cx="18356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791580" y="2960948"/>
            <a:ext cx="1656184" cy="576064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924944"/>
            <a:ext cx="1691680" cy="8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10800000">
            <a:off x="5868144" y="3212976"/>
            <a:ext cx="1512168" cy="7200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1772815"/>
            <a:ext cx="1691680" cy="111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rot="10800000">
            <a:off x="6804248" y="2420888"/>
            <a:ext cx="720080" cy="158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340768"/>
            <a:ext cx="183925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>
            <a:off x="1916088" y="4301480"/>
            <a:ext cx="4104456" cy="7200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All over the World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Victoria Falls – Zimbabwe -- Africa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32111"/>
            <a:ext cx="1008112" cy="14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0482" idx="0"/>
          </p:cNvCxnSpPr>
          <p:nvPr/>
        </p:nvCxnSpPr>
        <p:spPr>
          <a:xfrm rot="16200000" flipV="1">
            <a:off x="4614561" y="4754592"/>
            <a:ext cx="994999" cy="36004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4388743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All over the World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Niagara Falls – USA - Canada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32111"/>
            <a:ext cx="1008112" cy="14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0482" idx="0"/>
          </p:cNvCxnSpPr>
          <p:nvPr/>
        </p:nvCxnSpPr>
        <p:spPr>
          <a:xfrm rot="16200000" flipV="1">
            <a:off x="4614561" y="4754592"/>
            <a:ext cx="994999" cy="36004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7"/>
            <a:ext cx="1635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259630" y="2276872"/>
            <a:ext cx="1512170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9144001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All over the World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Corinth Canal -- Greece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32111"/>
            <a:ext cx="1008112" cy="14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0482" idx="0"/>
          </p:cNvCxnSpPr>
          <p:nvPr/>
        </p:nvCxnSpPr>
        <p:spPr>
          <a:xfrm rot="16200000" flipV="1">
            <a:off x="4614561" y="4754592"/>
            <a:ext cx="994999" cy="36004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7"/>
            <a:ext cx="1635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259630" y="2276872"/>
            <a:ext cx="1512170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12776"/>
            <a:ext cx="1968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644008" y="2276872"/>
            <a:ext cx="864096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All over the World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Grand Canyon -- USA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32111"/>
            <a:ext cx="1008112" cy="14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0482" idx="0"/>
          </p:cNvCxnSpPr>
          <p:nvPr/>
        </p:nvCxnSpPr>
        <p:spPr>
          <a:xfrm rot="16200000" flipV="1">
            <a:off x="4614561" y="4754592"/>
            <a:ext cx="994999" cy="36004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7"/>
            <a:ext cx="1635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259630" y="2276872"/>
            <a:ext cx="1512170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12776"/>
            <a:ext cx="1968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644008" y="2276872"/>
            <a:ext cx="864096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31640" y="3140968"/>
            <a:ext cx="720080" cy="576064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5024"/>
            <a:ext cx="2121872" cy="14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Sedimentary rocks are widely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occurring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259228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Beautiful mountain scenes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All over the world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Mostly metamorphosed sedimentary rocks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6163199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All over the World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Karmataka</a:t>
            </a:r>
            <a:r>
              <a:rPr lang="en-ZA" sz="2400" b="1" dirty="0" smtClean="0">
                <a:solidFill>
                  <a:srgbClr val="002060"/>
                </a:solidFill>
              </a:rPr>
              <a:t> -- India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32111"/>
            <a:ext cx="1008112" cy="14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0482" idx="0"/>
          </p:cNvCxnSpPr>
          <p:nvPr/>
        </p:nvCxnSpPr>
        <p:spPr>
          <a:xfrm rot="16200000" flipV="1">
            <a:off x="4614561" y="4754592"/>
            <a:ext cx="994999" cy="36004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7"/>
            <a:ext cx="1635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259630" y="2276872"/>
            <a:ext cx="1512170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12776"/>
            <a:ext cx="1968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644008" y="2276872"/>
            <a:ext cx="864096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920"/>
            <a:ext cx="16496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403648" y="3140968"/>
            <a:ext cx="648072" cy="288032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2684" y="1916832"/>
            <a:ext cx="1671316" cy="10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5868144" y="2780928"/>
            <a:ext cx="1872208" cy="79208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All over the World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Ayers Rock -- Australia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32111"/>
            <a:ext cx="1008112" cy="14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0482" idx="0"/>
          </p:cNvCxnSpPr>
          <p:nvPr/>
        </p:nvCxnSpPr>
        <p:spPr>
          <a:xfrm rot="16200000" flipV="1">
            <a:off x="4614561" y="4754592"/>
            <a:ext cx="994999" cy="36004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7"/>
            <a:ext cx="1635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259630" y="2276872"/>
            <a:ext cx="1512170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12776"/>
            <a:ext cx="1968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644008" y="2276872"/>
            <a:ext cx="864096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920"/>
            <a:ext cx="16496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403648" y="3140968"/>
            <a:ext cx="648072" cy="288032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2684" y="1916832"/>
            <a:ext cx="1671316" cy="10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5868144" y="2780928"/>
            <a:ext cx="1872208" cy="79208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3150" y="6309320"/>
            <a:ext cx="2990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6522772" y="5078628"/>
            <a:ext cx="1643072" cy="648072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20888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All over the World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Shetland Islands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32111"/>
            <a:ext cx="1008112" cy="14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0482" idx="0"/>
          </p:cNvCxnSpPr>
          <p:nvPr/>
        </p:nvCxnSpPr>
        <p:spPr>
          <a:xfrm rot="16200000" flipV="1">
            <a:off x="4614561" y="4754592"/>
            <a:ext cx="994999" cy="36004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7"/>
            <a:ext cx="1635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259630" y="2276872"/>
            <a:ext cx="1512170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12776"/>
            <a:ext cx="1968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644008" y="2276872"/>
            <a:ext cx="864096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920"/>
            <a:ext cx="16496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403648" y="3140968"/>
            <a:ext cx="648072" cy="288032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2684" y="1916832"/>
            <a:ext cx="1671316" cy="10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5868144" y="2780928"/>
            <a:ext cx="1872208" cy="79208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3150" y="6309320"/>
            <a:ext cx="2990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6522772" y="5078628"/>
            <a:ext cx="1643072" cy="648072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1412776"/>
            <a:ext cx="1368152" cy="80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3815916" y="2240868"/>
            <a:ext cx="648072" cy="43204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412776"/>
            <a:ext cx="9144000" cy="54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ZA" sz="2400" b="1" dirty="0" smtClean="0">
                <a:solidFill>
                  <a:srgbClr val="002060"/>
                </a:solidFill>
              </a:rPr>
              <a:t>All over the World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Deepest oil well in Gulf of Mexico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10,000 meters – sedimentary deposits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32111"/>
            <a:ext cx="1008112" cy="14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0482" idx="0"/>
          </p:cNvCxnSpPr>
          <p:nvPr/>
        </p:nvCxnSpPr>
        <p:spPr>
          <a:xfrm rot="16200000" flipV="1">
            <a:off x="4614561" y="4754592"/>
            <a:ext cx="994999" cy="36004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7"/>
            <a:ext cx="1635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259630" y="2276872"/>
            <a:ext cx="1512170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12776"/>
            <a:ext cx="1968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644008" y="2276872"/>
            <a:ext cx="864096" cy="72008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920"/>
            <a:ext cx="16496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403648" y="3140968"/>
            <a:ext cx="648072" cy="288032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2684" y="1916832"/>
            <a:ext cx="1671316" cy="10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5868144" y="2780928"/>
            <a:ext cx="1872208" cy="79208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3150" y="6309320"/>
            <a:ext cx="2990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6522772" y="5078628"/>
            <a:ext cx="1643072" cy="648072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1412776"/>
            <a:ext cx="1368152" cy="80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3815916" y="2240868"/>
            <a:ext cx="648072" cy="432048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149080"/>
            <a:ext cx="1403648" cy="213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rot="5400000" flipH="1" flipV="1">
            <a:off x="1331640" y="3501008"/>
            <a:ext cx="1080120" cy="1080120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412776"/>
            <a:ext cx="9167664" cy="71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“The continental crust is composed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primarily of sedimentary rocks”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– New World </a:t>
            </a:r>
            <a:r>
              <a:rPr lang="en-ZA" sz="2400" b="1" dirty="0" err="1" smtClean="0">
                <a:solidFill>
                  <a:srgbClr val="002060"/>
                </a:solidFill>
              </a:rPr>
              <a:t>Encyclopedia</a:t>
            </a:r>
            <a:endParaRPr lang="en-ZA" sz="2400" b="1" dirty="0" smtClean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9" y="1412777"/>
            <a:ext cx="9092609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187624" y="3645024"/>
            <a:ext cx="360040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624736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“Sedimentary rocks are ... a thin veneer” -- Wikipedia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65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771800" y="4149080"/>
            <a:ext cx="432048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No evidence of a basin or edge deposits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3433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Sedimentary rocks cover most of the earth’s continents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There is little or no evidence of basin edges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“basins” overlap horizontally and vertically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Depth runs to as much as 10,000 meters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The magnitude of material is consistent with a global hydraulic event “flood” or inundation with a global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Uniform grain size and then suddenly boulders and pebbles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3433"/>
            <a:ext cx="454684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Grain size is uniform over large areas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Different layers can have widely differing grain sizes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Large boulders have been transported in some instances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4139952" cy="249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3974819"/>
            <a:ext cx="4139952" cy="288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597" y="4437112"/>
            <a:ext cx="322785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Also volcanic pipes with no volcano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Diamonds are found in volcanic pipes where the volcano has been cut away</a:t>
            </a:r>
            <a:endParaRPr lang="en-ZA" sz="1800" dirty="0" smtClean="0">
              <a:solidFill>
                <a:srgbClr val="150C8E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5080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5"/>
            <a:ext cx="442798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Sedimentary rocks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3433"/>
            <a:ext cx="404279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Frequently but NOT ALWAYS metamorphosed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Associated with large waterfalls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150C8E"/>
                </a:solidFill>
              </a:rPr>
              <a:t>Now visible at a site near you or perhaps all around you?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rgbClr val="150C8E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257" y="1412776"/>
            <a:ext cx="4388743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Witwatersrand Series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Northcliff</a:t>
            </a:r>
            <a:r>
              <a:rPr lang="en-ZA" sz="2400" b="1" dirty="0" smtClean="0">
                <a:solidFill>
                  <a:srgbClr val="002060"/>
                </a:solidFill>
              </a:rPr>
              <a:t> – Johannesburg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1412776"/>
            <a:ext cx="1389754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Massive wave action can move huge volumes of material very rapidly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499992" cy="33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2987824" y="3645024"/>
            <a:ext cx="2448272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Summing up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929223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Huge areas of sedimentary rocks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All over the world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Requires massive water extent, depth and velocity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Overlain with massive amounts of material that has disappeared in order to apply the required pressure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Not a small local inland sea or even a large one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A massive global hydraulic event the only plausible explanation?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Where did the water come from and where has it gone?</a:t>
            </a:r>
          </a:p>
          <a:p>
            <a:pPr eaLnBrk="1" hangingPunct="1">
              <a:buFont typeface="Wingdings" pitchFamily="2" charset="2"/>
              <a:buChar char="Ø"/>
            </a:pPr>
            <a:endParaRPr lang="en-ZA" sz="1800" dirty="0" smtClean="0">
              <a:solidFill>
                <a:srgbClr val="150C8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ZA" sz="1800" dirty="0" smtClean="0">
                <a:solidFill>
                  <a:srgbClr val="150C8E"/>
                </a:solidFill>
              </a:rPr>
              <a:t>Does it matter?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Stock_000009253299Wav441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2" name="iStock_000009253299Wav44100 End of Presentati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8424" y="6237312"/>
            <a:ext cx="755576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28802"/>
            <a:ext cx="91535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30812" y="692696"/>
            <a:ext cx="642942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does it all mean?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071678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Continued in part 4</a:t>
            </a:r>
          </a:p>
          <a:p>
            <a:pPr algn="ctr"/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The Halfway House Granite Dome and other massive igneous intrusions</a:t>
            </a:r>
            <a:endParaRPr lang="en-US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4282" y="0"/>
            <a:ext cx="642942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Turning history on its head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Massive evidence of a global flood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27322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Contact me </a:t>
            </a:r>
            <a:r>
              <a:rPr lang="en-ZA" b="1" dirty="0" smtClean="0">
                <a:solidFill>
                  <a:srgbClr val="002060"/>
                </a:solidFill>
                <a:latin typeface="Verdana" pitchFamily="34" charset="0"/>
                <a:hlinkClick r:id="rId8"/>
              </a:rPr>
              <a:t>James@ETI-Ministries.org</a:t>
            </a:r>
            <a:r>
              <a:rPr lang="en-ZA" b="1" dirty="0" smtClean="0">
                <a:solidFill>
                  <a:srgbClr val="002060"/>
                </a:solidFill>
                <a:latin typeface="Verdana" pitchFamily="34" charset="0"/>
              </a:rPr>
              <a:t>  </a:t>
            </a:r>
            <a:r>
              <a:rPr lang="en-ZA" sz="1600" b="1" dirty="0" smtClean="0">
                <a:solidFill>
                  <a:srgbClr val="002060"/>
                </a:solidFill>
                <a:latin typeface="Verdana" pitchFamily="34" charset="0"/>
              </a:rPr>
              <a:t>Website </a:t>
            </a:r>
            <a:r>
              <a:rPr lang="en-ZA" sz="1600" b="1" dirty="0" smtClean="0">
                <a:solidFill>
                  <a:srgbClr val="002060"/>
                </a:solidFill>
                <a:latin typeface="Verdana" pitchFamily="34" charset="0"/>
                <a:hlinkClick r:id="rId9"/>
              </a:rPr>
              <a:t>www.ETI-Ministries.org</a:t>
            </a:r>
            <a:endParaRPr lang="en-ZA" sz="16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en-US" sz="1600" b="1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96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68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688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688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688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688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688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1" grpId="0" animBg="1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Table Mountain – Cape Town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918470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331640" y="6165304"/>
            <a:ext cx="936104" cy="28803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Cathedral Peak – KwaZulu-Natal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1331640" y="6021288"/>
            <a:ext cx="792088" cy="14401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8" y="5013177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1080120" cy="86409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 anchor="t" anchorCtr="0">
            <a:normAutofit fontScale="90000"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Stormberg</a:t>
            </a:r>
            <a:r>
              <a:rPr lang="en-ZA" sz="2400" b="1" dirty="0" smtClean="0">
                <a:solidFill>
                  <a:srgbClr val="002060"/>
                </a:solidFill>
              </a:rPr>
              <a:t> – Barkly East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Eastern Cape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1331640" y="6021288"/>
            <a:ext cx="792088" cy="14401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9" y="4653136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864096" cy="36004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273"/>
            <a:ext cx="15101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5616116" y="5193196"/>
            <a:ext cx="792088" cy="72008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6"/>
            <a:ext cx="9191463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127776" y="655022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FFFF00"/>
                </a:solidFill>
              </a:rPr>
              <a:t>David Bristow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Hex River Mountains – Western Cape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1331640" y="6021288"/>
            <a:ext cx="792088" cy="14401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9" y="4653136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864096" cy="36004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273"/>
            <a:ext cx="15101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5616116" y="5193196"/>
            <a:ext cx="792088" cy="72008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1907704" cy="8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1475656" y="5301208"/>
            <a:ext cx="1440160" cy="64807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127776" y="655022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FFFF00"/>
                </a:solidFill>
              </a:rPr>
              <a:t>David Bristow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smtClean="0">
                <a:solidFill>
                  <a:srgbClr val="002060"/>
                </a:solidFill>
              </a:rPr>
              <a:t>Cape Point – Western Cape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331640" y="6165304"/>
            <a:ext cx="936104" cy="28803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9" y="4653136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864096" cy="36004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273"/>
            <a:ext cx="15101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5616116" y="5193196"/>
            <a:ext cx="792088" cy="72008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1907704" cy="8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1475656" y="5301208"/>
            <a:ext cx="1440160" cy="64807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943600"/>
            <a:ext cx="930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1266" idx="1"/>
          </p:cNvCxnSpPr>
          <p:nvPr/>
        </p:nvCxnSpPr>
        <p:spPr>
          <a:xfrm rot="10800000" flipV="1">
            <a:off x="2339752" y="6400800"/>
            <a:ext cx="2808312" cy="26856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03830"/>
            <a:ext cx="9144000" cy="545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127776" y="655022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FFFF00"/>
                </a:solidFill>
              </a:rPr>
              <a:t>David Bristow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 anchor="t" anchorCtr="0">
            <a:normAutofit/>
          </a:bodyPr>
          <a:lstStyle/>
          <a:p>
            <a:pPr algn="l" eaLnBrk="1" hangingPunct="1"/>
            <a:r>
              <a:rPr lang="en-ZA" sz="2400" b="1" dirty="0" smtClean="0">
                <a:solidFill>
                  <a:srgbClr val="002060"/>
                </a:solidFill>
              </a:rPr>
              <a:t>Throughout South Africa</a:t>
            </a:r>
            <a:br>
              <a:rPr lang="en-ZA" sz="2400" b="1" dirty="0" smtClean="0">
                <a:solidFill>
                  <a:srgbClr val="002060"/>
                </a:solidFill>
              </a:rPr>
            </a:br>
            <a:r>
              <a:rPr lang="en-ZA" sz="2400" b="1" dirty="0" err="1" smtClean="0">
                <a:solidFill>
                  <a:srgbClr val="002060"/>
                </a:solidFill>
              </a:rPr>
              <a:t>Cederberg</a:t>
            </a:r>
            <a:r>
              <a:rPr lang="en-ZA" sz="2400" b="1" dirty="0" smtClean="0">
                <a:solidFill>
                  <a:srgbClr val="002060"/>
                </a:solidFill>
              </a:rPr>
              <a:t> </a:t>
            </a:r>
            <a:r>
              <a:rPr lang="en-ZA" sz="2400" b="1" dirty="0" err="1" smtClean="0">
                <a:solidFill>
                  <a:srgbClr val="002060"/>
                </a:solidFill>
              </a:rPr>
              <a:t>Kloof</a:t>
            </a:r>
            <a:r>
              <a:rPr lang="en-ZA" sz="2400" b="1" dirty="0" smtClean="0">
                <a:solidFill>
                  <a:srgbClr val="002060"/>
                </a:solidFill>
              </a:rPr>
              <a:t> -- </a:t>
            </a:r>
            <a:r>
              <a:rPr lang="en-ZA" sz="2400" b="1" dirty="0" err="1" smtClean="0">
                <a:solidFill>
                  <a:srgbClr val="002060"/>
                </a:solidFill>
              </a:rPr>
              <a:t>Magaliesberg</a:t>
            </a:r>
            <a:endParaRPr lang="en-ZA" sz="2400" b="1" dirty="0" smtClean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6603"/>
            <a:ext cx="5976664" cy="5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5616116" y="728700"/>
            <a:ext cx="2592288" cy="2232248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87252"/>
            <a:ext cx="1979712" cy="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331640" y="6165304"/>
            <a:ext cx="936104" cy="28803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79" y="4653136"/>
            <a:ext cx="2629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6228184" y="4509120"/>
            <a:ext cx="864096" cy="36004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877273"/>
            <a:ext cx="151016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5616116" y="5193196"/>
            <a:ext cx="792088" cy="72008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1907704" cy="8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1475656" y="5301208"/>
            <a:ext cx="1440160" cy="64807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943600"/>
            <a:ext cx="930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1266" idx="1"/>
          </p:cNvCxnSpPr>
          <p:nvPr/>
        </p:nvCxnSpPr>
        <p:spPr>
          <a:xfrm rot="10800000" flipV="1">
            <a:off x="2339752" y="6400800"/>
            <a:ext cx="2808312" cy="26856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16832"/>
            <a:ext cx="10350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4644008" y="2708920"/>
            <a:ext cx="1152128" cy="144016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390568"/>
            <a:ext cx="9144000" cy="546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127776" y="655022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FFFF00"/>
                </a:solidFill>
              </a:rPr>
              <a:t>David Bristow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R&amp;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</TotalTime>
  <Words>1146</Words>
  <Application>Microsoft Office PowerPoint</Application>
  <PresentationFormat>On-screen Show (4:3)</PresentationFormat>
  <Paragraphs>189</Paragraphs>
  <Slides>32</Slides>
  <Notes>32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Sedimentary rocks are widely occurring </vt:lpstr>
      <vt:lpstr>Throughout South Africa Witwatersrand Series Northcliff – Johannesburg</vt:lpstr>
      <vt:lpstr>Throughout South Africa Table Mountain – Cape Town</vt:lpstr>
      <vt:lpstr>Throughout South Africa Cathedral Peak – KwaZulu-Natal</vt:lpstr>
      <vt:lpstr>Throughout South Africa Stormberg – Barkly East Eastern Cape</vt:lpstr>
      <vt:lpstr>Throughout South Africa Hex River Mountains – Western Cape</vt:lpstr>
      <vt:lpstr>Throughout South Africa Cape Point – Western Cape</vt:lpstr>
      <vt:lpstr>Throughout South Africa Cederberg Kloof -- Magaliesberg</vt:lpstr>
      <vt:lpstr>Throughout South Africa Drakensberg – Clarens  Orange Free State</vt:lpstr>
      <vt:lpstr>Throughout South Africa Witwatersrand Series Alberton</vt:lpstr>
      <vt:lpstr>Throughout South Africa Blyde River Canyon Limpopo Province </vt:lpstr>
      <vt:lpstr>Throughout South Africa Fish River Canyon Namibia</vt:lpstr>
      <vt:lpstr>Throughout South Africa Karoo Sedimentary Basin Covers a large part of the country</vt:lpstr>
      <vt:lpstr> And MANY other places in South Africa</vt:lpstr>
      <vt:lpstr>All over the World Victoria Falls – Zimbabwe -- Africa </vt:lpstr>
      <vt:lpstr>All over the World Niagara Falls – USA - Canada</vt:lpstr>
      <vt:lpstr>All over the World Corinth Canal -- Greece</vt:lpstr>
      <vt:lpstr>All over the World Grand Canyon -- USA</vt:lpstr>
      <vt:lpstr>All over the World Karmataka -- India</vt:lpstr>
      <vt:lpstr>All over the World Ayers Rock -- Australia</vt:lpstr>
      <vt:lpstr>All over the World Shetland Islands</vt:lpstr>
      <vt:lpstr>All over the World Deepest oil well in Gulf of Mexico 10,000 meters – sedimentary deposits</vt:lpstr>
      <vt:lpstr>“The continental crust is composed primarily of sedimentary rocks” – New World Encyclopedia</vt:lpstr>
      <vt:lpstr>“Sedimentary rocks are ... a thin veneer” -- Wikipedia</vt:lpstr>
      <vt:lpstr>No evidence of a basin or edge deposits </vt:lpstr>
      <vt:lpstr>Uniform grain size and then suddenly boulders and pebbles</vt:lpstr>
      <vt:lpstr>Also volcanic pipes with no volcano</vt:lpstr>
      <vt:lpstr>Sedimentary rocks</vt:lpstr>
      <vt:lpstr>Massive wave action can move huge volumes of material very rapidly</vt:lpstr>
      <vt:lpstr>Summing up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Robertson</dc:creator>
  <cp:lastModifiedBy>ETI</cp:lastModifiedBy>
  <cp:revision>292</cp:revision>
  <dcterms:created xsi:type="dcterms:W3CDTF">2009-05-01T08:13:25Z</dcterms:created>
  <dcterms:modified xsi:type="dcterms:W3CDTF">2014-06-15T14:34:02Z</dcterms:modified>
</cp:coreProperties>
</file>